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4" r:id="rId3"/>
    <p:sldId id="302" r:id="rId4"/>
    <p:sldId id="272" r:id="rId5"/>
    <p:sldId id="271" r:id="rId6"/>
    <p:sldId id="273" r:id="rId7"/>
    <p:sldId id="285" r:id="rId8"/>
    <p:sldId id="322" r:id="rId9"/>
    <p:sldId id="279" r:id="rId10"/>
    <p:sldId id="289" r:id="rId11"/>
    <p:sldId id="319" r:id="rId12"/>
    <p:sldId id="321" r:id="rId13"/>
    <p:sldId id="320" r:id="rId14"/>
    <p:sldId id="262" r:id="rId15"/>
    <p:sldId id="316" r:id="rId16"/>
    <p:sldId id="266" r:id="rId17"/>
    <p:sldId id="287" r:id="rId18"/>
    <p:sldId id="324" r:id="rId19"/>
    <p:sldId id="323" r:id="rId20"/>
    <p:sldId id="295" r:id="rId21"/>
    <p:sldId id="310" r:id="rId22"/>
    <p:sldId id="301" r:id="rId23"/>
    <p:sldId id="31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IA-11" initials="A" lastIdx="2" clrIdx="0">
    <p:extLst>
      <p:ext uri="{19B8F6BF-5375-455C-9EA6-DF929625EA0E}">
        <p15:presenceInfo xmlns:p15="http://schemas.microsoft.com/office/powerpoint/2012/main" userId="ASIA-1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B761"/>
    <a:srgbClr val="E6E6E6"/>
    <a:srgbClr val="C1F4FF"/>
    <a:srgbClr val="5EDF9F"/>
    <a:srgbClr val="1A1819"/>
    <a:srgbClr val="000000"/>
    <a:srgbClr val="FF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3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82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29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83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2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0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7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35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10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27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10EB1-06C3-4F76-BB97-99E1F17F9A54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9F7E-24D2-4196-97EC-962A251B6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0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search.naver.com/search.naver?where=video&amp;sm=tab_jum&amp;query=%ED%8F%AD%EC%8A%A4%EB%B0%94%EA%B2%90+%EC%A0%84%EA%B8%B0%EC%B0%A8&amp;nso=so:r,p:from20150921to20151020,a:all" TargetMode="External"/><Relationship Id="rId3" Type="http://schemas.openxmlformats.org/officeDocument/2006/relationships/hyperlink" Target="https://magazine.hankyung.com/business/article/201910080719b" TargetMode="External"/><Relationship Id="rId7" Type="http://schemas.openxmlformats.org/officeDocument/2006/relationships/hyperlink" Target="https://www.energy-news.co.kr/news/articleView.html?idxno=81366" TargetMode="External"/><Relationship Id="rId2" Type="http://schemas.openxmlformats.org/officeDocument/2006/relationships/hyperlink" Target="https://magazine.hankyung.com/business/article/201910080712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fiscaldata.go.kr/op/ko/sd/UOPKOSDA01?odtId=3WY7H4YJ6C572GABHX1N3S142" TargetMode="External"/><Relationship Id="rId5" Type="http://schemas.openxmlformats.org/officeDocument/2006/relationships/hyperlink" Target="https://magazine.hankyung.com/business/article/201910080728b" TargetMode="External"/><Relationship Id="rId4" Type="http://schemas.openxmlformats.org/officeDocument/2006/relationships/hyperlink" Target="https://magazine.hankyung.com/business/article/201910080718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원호 17"/>
          <p:cNvSpPr/>
          <p:nvPr/>
        </p:nvSpPr>
        <p:spPr>
          <a:xfrm rot="7020734">
            <a:off x="-831456" y="-1018723"/>
            <a:ext cx="8463936" cy="5771073"/>
          </a:xfrm>
          <a:prstGeom prst="arc">
            <a:avLst>
              <a:gd name="adj1" fmla="val 15598212"/>
              <a:gd name="adj2" fmla="val 21532601"/>
            </a:avLst>
          </a:prstGeom>
          <a:ln w="38100">
            <a:solidFill>
              <a:srgbClr val="1A1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/>
          <p:cNvSpPr/>
          <p:nvPr/>
        </p:nvSpPr>
        <p:spPr>
          <a:xfrm rot="16597943">
            <a:off x="6119318" y="744648"/>
            <a:ext cx="4219509" cy="5042561"/>
          </a:xfrm>
          <a:prstGeom prst="arc">
            <a:avLst/>
          </a:prstGeom>
          <a:ln w="38100">
            <a:solidFill>
              <a:srgbClr val="1A1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7500" y="2020429"/>
            <a:ext cx="7275008" cy="23912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0916" y="2246555"/>
            <a:ext cx="6028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전기차 주가 변동 기반의</a:t>
            </a:r>
            <a:endParaRPr lang="en-US" altLang="ko-KR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사회 변화 분석 및 시각화</a:t>
            </a:r>
            <a:endParaRPr lang="en-US" altLang="ko-KR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30" name="Picture 6" descr="https://o.remove.bg/downloads/6dfec5fe-f80a-4c15-87c7-51cf9c8b83ba/image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9" r="14763" b="35619"/>
          <a:stretch/>
        </p:blipFill>
        <p:spPr bwMode="auto">
          <a:xfrm>
            <a:off x="7116848" y="-42013"/>
            <a:ext cx="5024646" cy="18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o.remove.bg/downloads/64b62684-5260-4f5d-96e3-3a4c68ef522d/image-removebg-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8" r="44180" b="47875"/>
          <a:stretch/>
        </p:blipFill>
        <p:spPr bwMode="auto">
          <a:xfrm>
            <a:off x="207233" y="4343100"/>
            <a:ext cx="1597688" cy="22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677673" y="5108068"/>
            <a:ext cx="6330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</a:t>
            </a:r>
            <a:endParaRPr lang="en-US" altLang="ko-KR" sz="16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팀장</a:t>
            </a: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16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강윤수</a:t>
            </a: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16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팀원</a:t>
            </a: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고정환</a:t>
            </a: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공정배</a:t>
            </a: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김경래</a:t>
            </a: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6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류종훈</a:t>
            </a: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이종범</a:t>
            </a: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6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하태호</a:t>
            </a:r>
            <a:endParaRPr lang="en-US" altLang="ko-KR" sz="16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2022</a:t>
            </a: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년 </a:t>
            </a: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05</a:t>
            </a: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월 </a:t>
            </a:r>
            <a:r>
              <a:rPr lang="en-US" altLang="ko-KR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17</a:t>
            </a:r>
            <a:r>
              <a:rPr lang="ko-KR" altLang="en-US" sz="16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일 화요일</a:t>
            </a:r>
          </a:p>
        </p:txBody>
      </p:sp>
    </p:spTree>
    <p:extLst>
      <p:ext uri="{BB962C8B-B14F-4D97-AF65-F5344CB8AC3E}">
        <p14:creationId xmlns:p14="http://schemas.microsoft.com/office/powerpoint/2010/main" val="370248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098" y="-82108"/>
            <a:ext cx="7705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>
                <a:latin typeface="맑은 고딕" panose="020B0503020000020004" pitchFamily="50" charset="-127"/>
              </a:rPr>
              <a:t>국내 전기차 현황 및 주가 비교분석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  </a:t>
            </a:r>
            <a:r>
              <a:rPr lang="en-US" altLang="ko-KR" sz="2800" b="1" dirty="0"/>
              <a:t>2.1 </a:t>
            </a:r>
            <a:r>
              <a:rPr lang="ko-KR" altLang="en-US" sz="2800" b="1" dirty="0"/>
              <a:t>전기차 </a:t>
            </a:r>
            <a:r>
              <a:rPr lang="ko-KR" altLang="en-US" sz="2800" b="1" dirty="0" smtClean="0"/>
              <a:t>충전소 현황</a:t>
            </a:r>
            <a:endParaRPr lang="en-US" altLang="ko-KR" sz="700" b="1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- </a:t>
            </a:r>
            <a:r>
              <a:rPr lang="ko-KR" altLang="en-US" sz="2400" dirty="0"/>
              <a:t>국내 </a:t>
            </a:r>
            <a:r>
              <a:rPr lang="ko-KR" altLang="en-US" sz="2400" dirty="0" err="1"/>
              <a:t>전지역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2016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~ </a:t>
            </a:r>
            <a:r>
              <a:rPr lang="en-US" altLang="ko-KR" sz="2400" dirty="0" smtClean="0"/>
              <a:t>2021</a:t>
            </a:r>
            <a:r>
              <a:rPr lang="ko-KR" altLang="en-US" sz="2400" dirty="0" smtClean="0"/>
              <a:t>년</a:t>
            </a:r>
            <a:r>
              <a:rPr lang="en-US" altLang="ko-KR" sz="2400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2" y="1788605"/>
            <a:ext cx="11826910" cy="4939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17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(1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970723"/>
            <a:ext cx="11689081" cy="4780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3841" y="1333683"/>
            <a:ext cx="11689080" cy="41370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indent="152400" algn="ctr" latinLnBrk="0">
              <a:lnSpc>
                <a:spcPct val="115000"/>
              </a:lnSpc>
            </a:pPr>
            <a:r>
              <a:rPr lang="ko-KR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전기차</a:t>
            </a:r>
            <a:r>
              <a:rPr lang="en-US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 TO3 : </a:t>
            </a:r>
            <a:r>
              <a:rPr lang="ko-KR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경기도</a:t>
            </a:r>
            <a:r>
              <a:rPr lang="en-US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 &gt; </a:t>
            </a:r>
            <a:r>
              <a:rPr lang="ko-KR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서울 </a:t>
            </a:r>
            <a:r>
              <a:rPr lang="en-US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&gt; </a:t>
            </a:r>
            <a:r>
              <a:rPr lang="ko-KR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제주</a:t>
            </a:r>
            <a:r>
              <a:rPr lang="en-US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                 </a:t>
            </a:r>
            <a:r>
              <a:rPr lang="ko-KR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충전소</a:t>
            </a:r>
            <a:r>
              <a:rPr lang="en-US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 TO3</a:t>
            </a:r>
            <a:r>
              <a:rPr lang="ko-KR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경기도 </a:t>
            </a:r>
            <a:r>
              <a:rPr lang="en-US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&gt; </a:t>
            </a:r>
            <a:r>
              <a:rPr lang="ko-KR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서울 </a:t>
            </a:r>
            <a:r>
              <a:rPr lang="en-US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&gt; </a:t>
            </a:r>
            <a:r>
              <a:rPr lang="ko-KR" altLang="ko-KR" sz="2000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경남</a:t>
            </a:r>
            <a:endParaRPr lang="ko-KR" altLang="ko-KR" sz="1400" b="1" kern="100" dirty="0">
              <a:solidFill>
                <a:srgbClr val="000000"/>
              </a:solidFill>
              <a:latin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97" y="-82108"/>
            <a:ext cx="11344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>
                <a:latin typeface="맑은 고딕" panose="020B0503020000020004" pitchFamily="50" charset="-127"/>
              </a:rPr>
              <a:t>국내 전기차 현황 및 주가 비교분석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  </a:t>
            </a:r>
            <a:r>
              <a:rPr lang="en-US" altLang="ko-KR" sz="2800" b="1" dirty="0" smtClean="0"/>
              <a:t>2.3 </a:t>
            </a:r>
            <a:r>
              <a:rPr lang="ko-KR" altLang="en-US" sz="2800" b="1" dirty="0" smtClean="0"/>
              <a:t>국내 </a:t>
            </a:r>
            <a:r>
              <a:rPr lang="ko-KR" altLang="en-US" sz="2800" b="1" dirty="0" err="1" smtClean="0"/>
              <a:t>전지역</a:t>
            </a:r>
            <a:r>
              <a:rPr lang="ko-KR" altLang="en-US" sz="2800" b="1" dirty="0" smtClean="0"/>
              <a:t> 전기차 비율 및 충전소 비율 비교 분석</a:t>
            </a:r>
            <a:endParaRPr lang="en-US" altLang="ko-KR" sz="700" b="1" dirty="0"/>
          </a:p>
        </p:txBody>
      </p:sp>
    </p:spTree>
    <p:extLst>
      <p:ext uri="{BB962C8B-B14F-4D97-AF65-F5344CB8AC3E}">
        <p14:creationId xmlns:p14="http://schemas.microsoft.com/office/powerpoint/2010/main" val="32191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(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62" y="2123268"/>
            <a:ext cx="11836118" cy="4612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7762" y="0"/>
            <a:ext cx="1134465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>
                <a:latin typeface="맑은 고딕" panose="020B0503020000020004" pitchFamily="50" charset="-127"/>
              </a:rPr>
              <a:t>국내 전기차 현황 및 주가 비교분석</a:t>
            </a:r>
          </a:p>
          <a:p>
            <a:r>
              <a:rPr lang="ko-KR" altLang="en-US" sz="2800" b="1" dirty="0"/>
              <a:t>  </a:t>
            </a:r>
            <a:r>
              <a:rPr lang="en-US" altLang="ko-KR" sz="2800" b="1" dirty="0" smtClean="0"/>
              <a:t>2.4 </a:t>
            </a:r>
            <a:r>
              <a:rPr lang="ko-KR" altLang="en-US" sz="2800" b="1" dirty="0"/>
              <a:t>국내 전기차 관련 주가와 국내 전기차 보급량 비교 </a:t>
            </a:r>
            <a:r>
              <a:rPr lang="ko-KR" altLang="en-US" sz="2800" b="1" dirty="0" smtClean="0"/>
              <a:t>분석</a:t>
            </a:r>
            <a:endParaRPr lang="en-US" altLang="ko-KR" sz="2800" b="1" dirty="0" smtClean="0"/>
          </a:p>
          <a:p>
            <a:pPr indent="139700" latinLnBrk="0">
              <a:lnSpc>
                <a:spcPct val="150000"/>
              </a:lnSpc>
            </a:pP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- 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분석 기간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: 2011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년 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1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월 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~ 2021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년 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12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월 </a:t>
            </a:r>
            <a:endParaRPr lang="ko-KR" altLang="ko-KR" sz="1600" kern="100" dirty="0">
              <a:solidFill>
                <a:srgbClr val="000000"/>
              </a:solidFill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546100" indent="-419100" latinLnBrk="0">
              <a:lnSpc>
                <a:spcPct val="150000"/>
              </a:lnSpc>
            </a:pP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- 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대상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: LG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화학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, SK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이노베이션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현대모비스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2000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일진머티리얼즈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2000" kern="100" dirty="0" err="1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포스코케미칼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에코프로</a:t>
            </a:r>
            <a:endParaRPr lang="ko-KR" altLang="ko-KR" sz="1600" kern="100" dirty="0">
              <a:solidFill>
                <a:srgbClr val="000000"/>
              </a:solidFill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endParaRPr lang="en-US" altLang="ko-KR" sz="2800" b="1" dirty="0" smtClean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66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(1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8" y="1206231"/>
            <a:ext cx="11862435" cy="556864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142" y="-96843"/>
            <a:ext cx="111778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해외 전기차 현황 및 주가 비교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 3.1 </a:t>
            </a:r>
            <a:r>
              <a:rPr lang="ko-KR" altLang="en-US" sz="2400" b="1" dirty="0" smtClean="0"/>
              <a:t>전세계 </a:t>
            </a:r>
            <a:r>
              <a:rPr lang="ko-KR" altLang="en-US" sz="2400" b="1" dirty="0"/>
              <a:t>전기차의 판매량과 세계시장점유율 현황 </a:t>
            </a:r>
            <a:r>
              <a:rPr lang="ko-KR" altLang="en-US" sz="2400" b="1" dirty="0" smtClean="0"/>
              <a:t>분석</a:t>
            </a:r>
            <a:endParaRPr lang="en-US" altLang="ko-KR" sz="2400" b="1" dirty="0" smtClean="0"/>
          </a:p>
          <a:p>
            <a:pPr indent="304800" latinLnBrk="0">
              <a:lnSpc>
                <a:spcPct val="150000"/>
              </a:lnSpc>
            </a:pPr>
            <a:r>
              <a:rPr lang="en-US" altLang="ko-KR" sz="2400" b="1" dirty="0"/>
              <a:t> </a:t>
            </a:r>
            <a:r>
              <a:rPr lang="en-US" altLang="ko-KR" sz="2400" b="1" dirty="0" smtClean="0"/>
              <a:t>  </a:t>
            </a:r>
            <a:r>
              <a:rPr lang="ko-KR" altLang="ko-KR" b="1" kern="100" dirty="0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분석 </a:t>
            </a:r>
            <a:r>
              <a:rPr lang="ko-KR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기간</a:t>
            </a: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: 2010</a:t>
            </a:r>
            <a:r>
              <a:rPr lang="ko-KR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년 </a:t>
            </a: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~ 2021</a:t>
            </a:r>
            <a:r>
              <a:rPr lang="ko-KR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년 </a:t>
            </a: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]</a:t>
            </a:r>
            <a:endParaRPr lang="ko-KR" altLang="ko-KR" sz="1200" kern="100" dirty="0">
              <a:solidFill>
                <a:srgbClr val="000000"/>
              </a:solidFill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indent="304800" latinLnBrk="0">
              <a:lnSpc>
                <a:spcPct val="150000"/>
              </a:lnSpc>
            </a:pPr>
            <a:r>
              <a:rPr lang="en-US" altLang="ko-KR" b="1" kern="100" dirty="0" smtClean="0">
                <a:solidFill>
                  <a:srgbClr val="FF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    2021</a:t>
            </a:r>
            <a:r>
              <a:rPr lang="ko-KR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년 전기차</a:t>
            </a:r>
            <a:r>
              <a:rPr lang="en-US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: 660</a:t>
            </a:r>
            <a:r>
              <a:rPr lang="ko-KR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만대 </a:t>
            </a:r>
            <a:r>
              <a:rPr lang="en-US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(9% </a:t>
            </a:r>
            <a:r>
              <a:rPr lang="ko-KR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점유율</a:t>
            </a:r>
            <a:r>
              <a:rPr lang="en-US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  <a:endParaRPr lang="ko-KR" altLang="ko-KR" sz="1200" kern="100" dirty="0">
              <a:solidFill>
                <a:srgbClr val="000000"/>
              </a:solidFill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13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(1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8" y="1206231"/>
            <a:ext cx="11862435" cy="556864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30" y="3073940"/>
            <a:ext cx="3654764" cy="35293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11927" y="110559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37017" y="5519776"/>
            <a:ext cx="665018" cy="7416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2142" y="-65847"/>
            <a:ext cx="1117783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해외 전기차 현황 및 주가 비교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 3.2 </a:t>
            </a:r>
            <a:r>
              <a:rPr lang="ko-KR" altLang="en-US" sz="2400" b="1" dirty="0"/>
              <a:t>전세계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전기차 판매 매출과 시장점유율 및 전기차 판매량 급증 이유 분석</a:t>
            </a:r>
            <a:endParaRPr lang="en-US" altLang="ko-KR" sz="2400" dirty="0"/>
          </a:p>
        </p:txBody>
      </p:sp>
      <p:sp>
        <p:nvSpPr>
          <p:cNvPr id="3" name="타원형 설명선 2"/>
          <p:cNvSpPr/>
          <p:nvPr/>
        </p:nvSpPr>
        <p:spPr>
          <a:xfrm>
            <a:off x="3686790" y="3511682"/>
            <a:ext cx="2329128" cy="1463669"/>
          </a:xfrm>
          <a:prstGeom prst="wedgeEllipseCallout">
            <a:avLst>
              <a:gd name="adj1" fmla="val 25526"/>
              <a:gd name="adj2" fmla="val 8019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112152" y="3701719"/>
            <a:ext cx="1529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폭스바겐</a:t>
            </a:r>
            <a:r>
              <a:rPr lang="ko-KR" altLang="en-US" sz="2200" b="1" dirty="0"/>
              <a:t> </a:t>
            </a:r>
            <a:endParaRPr lang="en-US" altLang="ko-KR" sz="2200" b="1" dirty="0"/>
          </a:p>
          <a:p>
            <a:pPr algn="ctr"/>
            <a:r>
              <a:rPr lang="ko-KR" altLang="en-US" sz="2200" b="1" dirty="0"/>
              <a:t>배기가스 </a:t>
            </a:r>
            <a:endParaRPr lang="en-US" altLang="ko-KR" sz="2200" b="1" dirty="0"/>
          </a:p>
          <a:p>
            <a:pPr algn="ctr"/>
            <a:r>
              <a:rPr lang="ko-KR" altLang="en-US" sz="2200" b="1" dirty="0"/>
              <a:t>조작 사건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95769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1927" y="110559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9" y="2057401"/>
            <a:ext cx="11751387" cy="4646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2142" y="-65847"/>
            <a:ext cx="111778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해외 전기차 현황 및 주가 비교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 3.3 </a:t>
            </a:r>
            <a:r>
              <a:rPr lang="ko-KR" altLang="en-US" sz="2400" b="1" dirty="0"/>
              <a:t>해외 전기차 관련 주가 동향 및 변동 이유 분석</a:t>
            </a:r>
            <a:endParaRPr lang="en-US" altLang="ko-KR" sz="500" dirty="0"/>
          </a:p>
          <a:p>
            <a:pPr indent="139700" latinLnBrk="0">
              <a:lnSpc>
                <a:spcPct val="150000"/>
              </a:lnSpc>
            </a:pP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- 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분석 기간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2000" kern="100" dirty="0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2015</a:t>
            </a:r>
            <a:r>
              <a:rPr lang="ko-KR" altLang="ko-KR" sz="2000" kern="100" dirty="0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년 </a:t>
            </a:r>
            <a:r>
              <a:rPr lang="en-US" altLang="ko-KR" sz="2000" kern="100" dirty="0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~ 2019</a:t>
            </a:r>
            <a:r>
              <a:rPr lang="ko-KR" altLang="ko-KR" sz="2000" kern="100" dirty="0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년  </a:t>
            </a:r>
            <a:endParaRPr lang="ko-KR" altLang="ko-KR" sz="1600" kern="100" dirty="0">
              <a:solidFill>
                <a:srgbClr val="000000"/>
              </a:solidFill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546100" indent="-419100" latinLnBrk="0">
              <a:lnSpc>
                <a:spcPct val="150000"/>
              </a:lnSpc>
            </a:pP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- </a:t>
            </a:r>
            <a:r>
              <a:rPr lang="ko-KR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대상</a:t>
            </a:r>
            <a:r>
              <a:rPr lang="en-US" altLang="ko-KR" sz="2000" kern="100" dirty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2000" kern="100" dirty="0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Tesla, Mercedes, BMW, Ford, </a:t>
            </a:r>
            <a:r>
              <a:rPr lang="en-US" altLang="ko-KR" sz="2000" kern="100" dirty="0" err="1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Fisker</a:t>
            </a:r>
            <a:r>
              <a:rPr lang="en-US" altLang="ko-KR" sz="2000" kern="100" dirty="0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en-US" altLang="ko-KR" sz="2000" kern="100" dirty="0" err="1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Canoo</a:t>
            </a:r>
            <a:endParaRPr lang="ko-KR" altLang="ko-KR" sz="1600" kern="100" dirty="0">
              <a:solidFill>
                <a:srgbClr val="000000"/>
              </a:solidFill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456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098" y="0"/>
            <a:ext cx="9187516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국외 전기차 현황 및 주가 비교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3.3 </a:t>
            </a:r>
            <a:r>
              <a:rPr lang="ko-KR" altLang="en-US" sz="2400" b="1" dirty="0" smtClean="0"/>
              <a:t>해외 전기차 관련 주가 동향 및 변동 이유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  3.3.1 </a:t>
            </a:r>
            <a:r>
              <a:rPr lang="ko-KR" altLang="en-US" sz="2400" b="1" dirty="0" smtClean="0"/>
              <a:t>폭스바겐 </a:t>
            </a:r>
            <a:r>
              <a:rPr lang="ko-KR" altLang="en-US" sz="2400" b="1" dirty="0"/>
              <a:t>배기가스 조작 사건</a:t>
            </a:r>
            <a:r>
              <a:rPr lang="en-US" altLang="ko-KR" sz="2400" b="1" dirty="0"/>
              <a:t>(YTN</a:t>
            </a:r>
            <a:r>
              <a:rPr lang="ko-KR" altLang="en-US" sz="2400" b="1" dirty="0" smtClean="0"/>
              <a:t>뉴스</a:t>
            </a:r>
            <a:r>
              <a:rPr lang="en-US" altLang="ko-KR" sz="2400" b="1" dirty="0" smtClean="0"/>
              <a:t>, </a:t>
            </a:r>
            <a:r>
              <a:rPr lang="en-US" altLang="ko-KR" sz="2400" b="1" dirty="0"/>
              <a:t>2015)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1911927" y="110559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[중점] 폭스바겐 사태, 전기차 시대 앞당기나_ _ YT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547" y="1682961"/>
            <a:ext cx="11397342" cy="50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142" y="-65847"/>
            <a:ext cx="1117783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52142" y="-65847"/>
            <a:ext cx="1117783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해외 전기차 현황 및 주가 비교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 3.3 </a:t>
            </a:r>
            <a:r>
              <a:rPr lang="ko-KR" altLang="en-US" sz="2400" b="1" dirty="0"/>
              <a:t>해외 전기차 관련 주가 동향 및 변동 이유 분석</a:t>
            </a:r>
            <a:endParaRPr lang="en-US" altLang="ko-KR" sz="500" dirty="0"/>
          </a:p>
          <a:p>
            <a:pPr marL="342900" indent="-342900" latinLnBrk="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‘</a:t>
            </a:r>
            <a:r>
              <a:rPr lang="ko-KR" altLang="en-US" sz="2000" dirty="0" smtClean="0"/>
              <a:t>폭스바겐</a:t>
            </a:r>
            <a:r>
              <a:rPr lang="en-US" altLang="ko-KR" sz="2000" dirty="0" smtClean="0"/>
              <a:t>’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키워드 분석</a:t>
            </a:r>
            <a:r>
              <a:rPr lang="en-US" altLang="ko-KR" sz="2000" dirty="0"/>
              <a:t>(2015.9.15 ~2015.10.20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78714" y="1596146"/>
            <a:ext cx="11277858" cy="5016927"/>
            <a:chOff x="201128" y="1530830"/>
            <a:chExt cx="11865687" cy="526185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" t="337"/>
            <a:stretch/>
          </p:blipFill>
          <p:spPr>
            <a:xfrm>
              <a:off x="420646" y="1645133"/>
              <a:ext cx="11450226" cy="500059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01128" y="1530830"/>
              <a:ext cx="11865687" cy="52618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5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(1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8" y="1206231"/>
            <a:ext cx="11862435" cy="556864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11927" y="110559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142" y="-65847"/>
            <a:ext cx="1117783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해외 전기차 현황 및 주가 비교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 3.2 </a:t>
            </a:r>
            <a:r>
              <a:rPr lang="ko-KR" altLang="en-US" sz="2400" b="1" dirty="0"/>
              <a:t>전세계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전기차 판매 매출과 시장점유율 및 전기차 판매량 급증 이유 분석</a:t>
            </a:r>
            <a:endParaRPr lang="en-US" altLang="ko-KR" sz="2400" dirty="0"/>
          </a:p>
        </p:txBody>
      </p:sp>
      <p:sp>
        <p:nvSpPr>
          <p:cNvPr id="3" name="타원형 설명선 2"/>
          <p:cNvSpPr/>
          <p:nvPr/>
        </p:nvSpPr>
        <p:spPr>
          <a:xfrm>
            <a:off x="6564083" y="1944140"/>
            <a:ext cx="2661558" cy="1463669"/>
          </a:xfrm>
          <a:prstGeom prst="wedgeEllipseCallout">
            <a:avLst>
              <a:gd name="adj1" fmla="val 53133"/>
              <a:gd name="adj2" fmla="val 4784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38204" y="2156527"/>
            <a:ext cx="2149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친환경에 대한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관심 증가와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보조금 지원 확대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87888" y="1338943"/>
            <a:ext cx="1842088" cy="49802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7011098">
            <a:off x="8878493" y="2511464"/>
            <a:ext cx="2404994" cy="215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9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105589" y="1731948"/>
            <a:ext cx="9083439" cy="4983474"/>
            <a:chOff x="583075" y="1237712"/>
            <a:chExt cx="9772160" cy="53777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075" y="4489042"/>
              <a:ext cx="7434254" cy="544688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804971" y="5079307"/>
              <a:ext cx="5476550" cy="1536203"/>
              <a:chOff x="2230535" y="4639015"/>
              <a:chExt cx="7276286" cy="187437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535" y="4639015"/>
                <a:ext cx="7276286" cy="1874371"/>
              </a:xfrm>
              <a:prstGeom prst="rect">
                <a:avLst/>
              </a:prstGeom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6020494" y="5404757"/>
                <a:ext cx="2943892" cy="32657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7952013" y="4560688"/>
              <a:ext cx="24032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dirty="0"/>
                <a:t>(</a:t>
              </a:r>
              <a:r>
                <a:rPr lang="ko-KR" altLang="en-US" sz="2000" b="1" dirty="0" err="1"/>
                <a:t>조선비즈</a:t>
              </a:r>
              <a:r>
                <a:rPr lang="en-US" altLang="ko-KR" sz="2000" b="1" dirty="0"/>
                <a:t>, 2021</a:t>
              </a:r>
              <a:r>
                <a:rPr lang="ko-KR" altLang="en-US" sz="2000" b="1" dirty="0"/>
                <a:t>년</a:t>
              </a:r>
              <a:r>
                <a:rPr lang="en-US" altLang="ko-KR" sz="2000" b="1" dirty="0"/>
                <a:t>)</a:t>
              </a:r>
              <a:endParaRPr lang="en-US" altLang="ko-KR" sz="1600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357" y="1237712"/>
              <a:ext cx="5215396" cy="55384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357" y="1824218"/>
              <a:ext cx="7079839" cy="233063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5793437" y="1295157"/>
              <a:ext cx="30812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 smtClean="0"/>
                <a:t>산업통산자원부</a:t>
              </a:r>
              <a:r>
                <a:rPr lang="en-US" altLang="ko-KR" sz="2000" b="1" dirty="0" smtClean="0"/>
                <a:t>, 2020</a:t>
              </a:r>
              <a:r>
                <a:rPr lang="ko-KR" altLang="en-US" sz="2000" b="1" dirty="0" smtClean="0"/>
                <a:t>년</a:t>
              </a:r>
              <a:r>
                <a:rPr lang="en-US" altLang="ko-KR" sz="2000" b="1" dirty="0"/>
                <a:t>)</a:t>
              </a:r>
              <a:endParaRPr lang="en-US" altLang="ko-KR" sz="16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43358" y="2173151"/>
              <a:ext cx="4957342" cy="6353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3440" y="-48987"/>
            <a:ext cx="9187516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국외 전기차 현황 및 주가 비교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3.3 </a:t>
            </a:r>
            <a:r>
              <a:rPr lang="ko-KR" altLang="en-US" sz="2400" b="1" dirty="0" smtClean="0"/>
              <a:t>해외 전기차 관련 주가 동향 및 변동 이유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3.3.2 </a:t>
            </a:r>
            <a:r>
              <a:rPr lang="ko-KR" altLang="en-US" sz="2400" b="1" dirty="0"/>
              <a:t>코로나로 친환경에 대한 관심 증가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963385" y="1785182"/>
            <a:ext cx="9584872" cy="26500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63385" y="4725875"/>
            <a:ext cx="9584872" cy="1956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157" y="532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b="1" dirty="0"/>
              <a:t>목차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1135330"/>
            <a:ext cx="12192000" cy="4622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1889" y="1144475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01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2075" y="1615285"/>
            <a:ext cx="388036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  </a:t>
            </a:r>
            <a:r>
              <a:rPr lang="en-US" altLang="ko-KR" sz="1600" dirty="0">
                <a:latin typeface="맑은 고딕" panose="020B0503020000020004" pitchFamily="50" charset="-127"/>
              </a:rPr>
              <a:t>1.1 </a:t>
            </a:r>
            <a:r>
              <a:rPr lang="ko-KR" altLang="en-US" sz="1600" dirty="0">
                <a:latin typeface="맑은 고딕" panose="020B0503020000020004" pitchFamily="50" charset="-127"/>
              </a:rPr>
              <a:t>개발환경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</a:rPr>
              <a:t>  1.2 </a:t>
            </a:r>
            <a:r>
              <a:rPr lang="ko-KR" altLang="en-US" sz="1600" dirty="0">
                <a:latin typeface="맑은 고딕" panose="020B0503020000020004" pitchFamily="50" charset="-127"/>
              </a:rPr>
              <a:t>주제 선정을 위한 키워드 추출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  </a:t>
            </a:r>
            <a:r>
              <a:rPr lang="en-US" altLang="ko-KR" sz="1600" dirty="0">
                <a:latin typeface="맑은 고딕" panose="020B0503020000020004" pitchFamily="50" charset="-127"/>
              </a:rPr>
              <a:t>1.3 </a:t>
            </a:r>
            <a:r>
              <a:rPr lang="ko-KR" altLang="en-US" sz="1600" dirty="0">
                <a:latin typeface="맑은 고딕" panose="020B0503020000020004" pitchFamily="50" charset="-127"/>
              </a:rPr>
              <a:t>전기차 관련 카테고리 키워드 추출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324600" y="1153110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02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315" y="3816523"/>
            <a:ext cx="60280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3.1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전세계 </a:t>
            </a:r>
            <a:r>
              <a:rPr lang="ko-KR" altLang="en-US" sz="1600" dirty="0">
                <a:latin typeface="맑은 고딕" panose="020B0503020000020004" pitchFamily="50" charset="-127"/>
              </a:rPr>
              <a:t>전기차의 판매량과 세계시장점유율 현황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분석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3.2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전세계 </a:t>
            </a:r>
            <a:r>
              <a:rPr lang="ko-KR" altLang="en-US" sz="1600" dirty="0">
                <a:latin typeface="맑은 고딕" panose="020B0503020000020004" pitchFamily="50" charset="-127"/>
              </a:rPr>
              <a:t>전기차 판매 매출과 시장점유율 및 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  전기차 </a:t>
            </a:r>
            <a:r>
              <a:rPr lang="ko-KR" altLang="en-US" sz="1600" dirty="0">
                <a:latin typeface="맑은 고딕" panose="020B0503020000020004" pitchFamily="50" charset="-127"/>
              </a:rPr>
              <a:t>판매량 급증 이유 분석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3.3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해외 </a:t>
            </a:r>
            <a:r>
              <a:rPr lang="ko-KR" altLang="en-US" sz="1600" dirty="0">
                <a:latin typeface="맑은 고딕" panose="020B0503020000020004" pitchFamily="50" charset="-127"/>
              </a:rPr>
              <a:t>전기차 관련 주가 동향 및 변동 이유 분석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  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1.</a:t>
            </a:r>
            <a:r>
              <a:rPr lang="en-US" altLang="ko-KR" sz="1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</a:rPr>
              <a:t>폭스바겐 배기가스 조작 사건</a:t>
            </a:r>
            <a:r>
              <a:rPr lang="en-US" altLang="ko-KR" sz="1400" dirty="0">
                <a:latin typeface="맑은 고딕" panose="020B0503020000020004" pitchFamily="50" charset="-127"/>
              </a:rPr>
              <a:t>(2015</a:t>
            </a:r>
            <a:r>
              <a:rPr lang="ko-KR" altLang="en-US" sz="1400" dirty="0">
                <a:latin typeface="맑은 고딕" panose="020B0503020000020004" pitchFamily="50" charset="-127"/>
              </a:rPr>
              <a:t>년</a:t>
            </a:r>
            <a:r>
              <a:rPr lang="en-US" altLang="ko-KR" sz="1400" dirty="0">
                <a:latin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</a:rPr>
              <a:t>    2. </a:t>
            </a:r>
            <a:r>
              <a:rPr lang="ko-KR" altLang="en-US" sz="1400" dirty="0">
                <a:latin typeface="맑은 고딕" panose="020B0503020000020004" pitchFamily="50" charset="-127"/>
              </a:rPr>
              <a:t>코로나로 친환경에 대한 관심 증가</a:t>
            </a:r>
            <a:r>
              <a:rPr lang="en-US" altLang="ko-KR" sz="1400" dirty="0">
                <a:latin typeface="맑은 고딕" panose="020B0503020000020004" pitchFamily="50" charset="-127"/>
              </a:rPr>
              <a:t>(2021</a:t>
            </a:r>
            <a:r>
              <a:rPr lang="ko-KR" altLang="en-US" sz="1400" dirty="0">
                <a:latin typeface="맑은 고딕" panose="020B0503020000020004" pitchFamily="50" charset="-127"/>
              </a:rPr>
              <a:t>년</a:t>
            </a:r>
            <a:r>
              <a:rPr lang="en-US" altLang="ko-KR" sz="1400" dirty="0" smtClean="0">
                <a:latin typeface="맑은 고딕" panose="020B0503020000020004" pitchFamily="50" charset="-127"/>
              </a:rPr>
              <a:t>)</a:t>
            </a:r>
            <a:endParaRPr lang="en-US" altLang="ko-KR" sz="1400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</a:rPr>
              <a:t>    3. </a:t>
            </a:r>
            <a:r>
              <a:rPr lang="ko-KR" altLang="en-US" sz="1400" dirty="0">
                <a:latin typeface="맑은 고딕" panose="020B0503020000020004" pitchFamily="50" charset="-127"/>
              </a:rPr>
              <a:t>국가별 전기차 보조금 지원</a:t>
            </a:r>
            <a:r>
              <a:rPr lang="en-US" altLang="ko-KR" sz="1400" dirty="0">
                <a:latin typeface="맑은 고딕" panose="020B0503020000020004" pitchFamily="50" charset="-127"/>
              </a:rPr>
              <a:t>(2021</a:t>
            </a:r>
            <a:r>
              <a:rPr lang="ko-KR" altLang="en-US" sz="1400" dirty="0">
                <a:latin typeface="맑은 고딕" panose="020B0503020000020004" pitchFamily="50" charset="-127"/>
              </a:rPr>
              <a:t>년</a:t>
            </a:r>
            <a:r>
              <a:rPr lang="en-US" altLang="ko-KR" sz="1400" dirty="0">
                <a:latin typeface="맑은 고딕" panose="020B0503020000020004" pitchFamily="50" charset="-127"/>
              </a:rPr>
              <a:t>)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97297" y="3944211"/>
            <a:ext cx="26811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4.1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코드 설명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3355878"/>
            <a:ext cx="12192000" cy="4622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3060" y="3355445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03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397297" y="335485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04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324600" y="1615285"/>
            <a:ext cx="55731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2.1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국내 </a:t>
            </a:r>
            <a:r>
              <a:rPr lang="ko-KR" altLang="en-US" sz="1600" dirty="0">
                <a:latin typeface="맑은 고딕" panose="020B0503020000020004" pitchFamily="50" charset="-127"/>
              </a:rPr>
              <a:t>전기차 보급률 현황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2.2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국내 </a:t>
            </a:r>
            <a:r>
              <a:rPr lang="ko-KR" altLang="en-US" sz="1600" dirty="0">
                <a:latin typeface="맑은 고딕" panose="020B0503020000020004" pitchFamily="50" charset="-127"/>
              </a:rPr>
              <a:t>전기차 충전소 현황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2.3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국내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전지역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</a:rPr>
              <a:t>전기차 비율 및 충전소 비율 비교 분석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2.4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국내 </a:t>
            </a:r>
            <a:r>
              <a:rPr lang="ko-KR" altLang="en-US" sz="1600" dirty="0">
                <a:latin typeface="맑은 고딕" panose="020B0503020000020004" pitchFamily="50" charset="-127"/>
              </a:rPr>
              <a:t>전기차 관련 주가와 국내 전기차 보급량 비교 분석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22152" y="1121391"/>
            <a:ext cx="24256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</a:rPr>
              <a:t>개발환경 및 주제선정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865133" y="1121391"/>
            <a:ext cx="39068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</a:rPr>
              <a:t>국내 전기차 현황 및 주가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비교 분석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155" y="3331774"/>
            <a:ext cx="4034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</a:rPr>
              <a:t>국외 </a:t>
            </a:r>
            <a:r>
              <a:rPr lang="ko-KR" altLang="en-US" b="1" dirty="0">
                <a:latin typeface="맑은 고딕" panose="020B0503020000020004" pitchFamily="50" charset="-127"/>
              </a:rPr>
              <a:t>전기차 현황 및 주가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비교 분석</a:t>
            </a:r>
            <a:endParaRPr lang="ko-KR" altLang="en-US" b="1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5133" y="3408717"/>
            <a:ext cx="268113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및 코드 설명</a:t>
            </a:r>
            <a:endParaRPr lang="en-US" altLang="ko-KR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5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5618" y="4273034"/>
            <a:ext cx="4524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유럽의 신규 </a:t>
            </a:r>
            <a:r>
              <a:rPr lang="en-US" altLang="ko-KR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CO₂ </a:t>
            </a:r>
            <a:r>
              <a:rPr lang="ko-KR" altLang="en-US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배출기준 강화</a:t>
            </a:r>
            <a:endParaRPr lang="en-US" altLang="ko-KR" dirty="0">
              <a:solidFill>
                <a:srgbClr val="222222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29348"/>
          <a:stretch/>
        </p:blipFill>
        <p:spPr>
          <a:xfrm>
            <a:off x="0" y="3867551"/>
            <a:ext cx="6037423" cy="22847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88" y="1847495"/>
            <a:ext cx="3419952" cy="1000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77" y="4033667"/>
            <a:ext cx="5646455" cy="12422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87840"/>
          <a:stretch/>
        </p:blipFill>
        <p:spPr>
          <a:xfrm>
            <a:off x="3404417" y="3016802"/>
            <a:ext cx="6037423" cy="39321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335194" y="4578234"/>
            <a:ext cx="1928552" cy="24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8707" y="4216631"/>
            <a:ext cx="2925709" cy="24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3440" y="-48987"/>
            <a:ext cx="9187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국외 전기차 현황 및 주가 비교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3.3 </a:t>
            </a:r>
            <a:r>
              <a:rPr lang="ko-KR" altLang="en-US" sz="2400" b="1" dirty="0" smtClean="0"/>
              <a:t>해외 전기차 관련 주가 동향 및 변동 이유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3.3.3 </a:t>
            </a:r>
            <a:r>
              <a:rPr lang="ko-KR" altLang="en-US" sz="2400" b="1" dirty="0"/>
              <a:t>국가별 전기차 보조금 지원</a:t>
            </a:r>
            <a:r>
              <a:rPr lang="en-US" altLang="ko-KR" sz="2400" b="1" dirty="0"/>
              <a:t>(</a:t>
            </a:r>
            <a:r>
              <a:rPr lang="ko-KR" altLang="en-US" sz="2400" b="1" dirty="0" smtClean="0"/>
              <a:t>에너지 신문</a:t>
            </a:r>
            <a:r>
              <a:rPr lang="en-US" altLang="ko-KR" sz="2400" b="1" dirty="0"/>
              <a:t>, 2022</a:t>
            </a:r>
            <a:r>
              <a:rPr lang="ko-KR" altLang="en-US" sz="2400" b="1" dirty="0"/>
              <a:t>년</a:t>
            </a:r>
            <a:r>
              <a:rPr lang="en-US" altLang="ko-KR" sz="2400" b="1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59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"/>
          <a:stretch/>
        </p:blipFill>
        <p:spPr>
          <a:xfrm>
            <a:off x="429730" y="1779815"/>
            <a:ext cx="11392160" cy="4804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142" y="-16860"/>
            <a:ext cx="1117783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해외 전기차 현황 및 주가 비교 분석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   3.3 </a:t>
            </a:r>
            <a:r>
              <a:rPr lang="ko-KR" altLang="en-US" sz="2400" b="1" dirty="0"/>
              <a:t>해외 전기차 관련 주가 동향 및 변동 이유 분석</a:t>
            </a:r>
            <a:endParaRPr lang="en-US" altLang="ko-KR" sz="500" dirty="0"/>
          </a:p>
          <a:p>
            <a:pPr marL="342900" indent="-342900" latinLnBrk="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‘</a:t>
            </a:r>
            <a:r>
              <a:rPr lang="ko-KR" altLang="en-US" sz="2000" dirty="0" smtClean="0"/>
              <a:t>전기차 지원금</a:t>
            </a:r>
            <a:r>
              <a:rPr lang="en-US" altLang="ko-KR" sz="2000" dirty="0" smtClean="0"/>
              <a:t>’ </a:t>
            </a:r>
            <a:r>
              <a:rPr lang="ko-KR" altLang="en-US" sz="2000" kern="100" dirty="0" smtClean="0">
                <a:solidFill>
                  <a:srgbClr val="000000"/>
                </a:solidFill>
                <a:latin typeface="맑은 고딕" panose="020B0503020000020004" pitchFamily="50" charset="-127"/>
                <a:cs typeface="맑은 고딕" panose="020B0503020000020004" pitchFamily="50" charset="-127"/>
              </a:rPr>
              <a:t>키워드 분석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2020</a:t>
            </a:r>
            <a:r>
              <a:rPr lang="ko-KR" altLang="en-US" sz="2000" dirty="0" smtClean="0"/>
              <a:t>년</a:t>
            </a:r>
            <a:r>
              <a:rPr lang="en-US" altLang="ko-KR" sz="2000" dirty="0" smtClean="0"/>
              <a:t> 01</a:t>
            </a:r>
            <a:r>
              <a:rPr lang="ko-KR" altLang="en-US" sz="2000" dirty="0" smtClean="0"/>
              <a:t>월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~</a:t>
            </a:r>
            <a:r>
              <a:rPr lang="en-US" altLang="ko-KR" sz="2000" dirty="0" smtClean="0"/>
              <a:t>2021</a:t>
            </a:r>
            <a:r>
              <a:rPr lang="ko-KR" altLang="en-US" sz="2000" dirty="0" smtClean="0"/>
              <a:t>년 </a:t>
            </a:r>
            <a:r>
              <a:rPr lang="en-US" altLang="ko-KR" sz="2000" dirty="0" smtClean="0"/>
              <a:t>12</a:t>
            </a:r>
            <a:r>
              <a:rPr lang="ko-KR" altLang="en-US" sz="2000" dirty="0" smtClean="0"/>
              <a:t>월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266445" y="1632317"/>
            <a:ext cx="11718729" cy="5016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169" y="197784"/>
            <a:ext cx="7956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출처</a:t>
            </a:r>
            <a:endParaRPr lang="en-US" altLang="ko-KR" sz="3200" b="1" dirty="0"/>
          </a:p>
        </p:txBody>
      </p:sp>
      <p:sp>
        <p:nvSpPr>
          <p:cNvPr id="11" name="직사각형 10"/>
          <p:cNvSpPr/>
          <p:nvPr/>
        </p:nvSpPr>
        <p:spPr>
          <a:xfrm>
            <a:off x="235299" y="119005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"/>
            <a:r>
              <a:rPr lang="en-US" altLang="ko-KR" sz="1200" u="sng" dirty="0">
                <a:solidFill>
                  <a:srgbClr val="1155CC"/>
                </a:solidFill>
                <a:hlinkClick r:id="rId2"/>
              </a:rPr>
              <a:t>https://magazine.hankyung.com/business/article/201910080712b</a:t>
            </a:r>
            <a:endParaRPr lang="en-US" altLang="ko-KR" sz="1200" u="sng" dirty="0">
              <a:solidFill>
                <a:srgbClr val="1155CC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299" y="143889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"/>
            <a:r>
              <a:rPr lang="en-US" altLang="ko-KR" sz="1200" u="sng" dirty="0">
                <a:solidFill>
                  <a:srgbClr val="1155CC"/>
                </a:solidFill>
                <a:hlinkClick r:id="rId3"/>
              </a:rPr>
              <a:t>https://magazine.hankyung.com/business/article/201910080719b</a:t>
            </a:r>
            <a:endParaRPr lang="en-US" altLang="ko-KR" sz="1200" u="sng" dirty="0">
              <a:solidFill>
                <a:srgbClr val="1155CC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5299" y="170494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"/>
            <a:r>
              <a:rPr lang="en-US" altLang="ko-KR" sz="1200" u="sng" dirty="0">
                <a:solidFill>
                  <a:srgbClr val="1155CC"/>
                </a:solidFill>
                <a:hlinkClick r:id="rId4"/>
              </a:rPr>
              <a:t>https://magazine.hankyung.com/business/article/201910080718b</a:t>
            </a:r>
            <a:endParaRPr lang="en-US" altLang="ko-KR" sz="1200" u="sng" dirty="0">
              <a:solidFill>
                <a:srgbClr val="1155CC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5299" y="195185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"/>
            <a:r>
              <a:rPr lang="en-US" altLang="ko-KR" sz="1200" u="sng" dirty="0">
                <a:solidFill>
                  <a:srgbClr val="1155CC"/>
                </a:solidFill>
                <a:hlinkClick r:id="rId5"/>
              </a:rPr>
              <a:t>https://magazine.hankyung.com/business/article/201910080728b</a:t>
            </a:r>
            <a:endParaRPr lang="en-US" altLang="ko-KR" sz="1200" u="sng" dirty="0">
              <a:solidFill>
                <a:srgbClr val="1155CC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5299" y="2956089"/>
            <a:ext cx="63562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altLang="ko-KR" sz="1200" u="sng" dirty="0">
                <a:solidFill>
                  <a:srgbClr val="1155CC"/>
                </a:solidFill>
                <a:hlinkClick r:id="rId6"/>
              </a:rPr>
              <a:t>openfiscaldata.go.kr/op/</a:t>
            </a:r>
            <a:r>
              <a:rPr lang="en-US" altLang="ko-KR" sz="1200" u="sng" dirty="0" err="1">
                <a:solidFill>
                  <a:srgbClr val="1155CC"/>
                </a:solidFill>
                <a:hlinkClick r:id="rId6"/>
              </a:rPr>
              <a:t>ko</a:t>
            </a:r>
            <a:r>
              <a:rPr lang="en-US" altLang="ko-KR" sz="1200" u="sng" dirty="0">
                <a:solidFill>
                  <a:srgbClr val="1155CC"/>
                </a:solidFill>
                <a:hlinkClick r:id="rId6"/>
              </a:rPr>
              <a:t>/</a:t>
            </a:r>
            <a:r>
              <a:rPr lang="en-US" altLang="ko-KR" sz="1200" u="sng" dirty="0" err="1">
                <a:solidFill>
                  <a:srgbClr val="1155CC"/>
                </a:solidFill>
                <a:hlinkClick r:id="rId6"/>
              </a:rPr>
              <a:t>sd</a:t>
            </a:r>
            <a:r>
              <a:rPr lang="en-US" altLang="ko-KR" sz="1200" u="sng" dirty="0">
                <a:solidFill>
                  <a:srgbClr val="1155CC"/>
                </a:solidFill>
                <a:hlinkClick r:id="rId6"/>
              </a:rPr>
              <a:t>/UOPKOSDA01?odtId=3WY7H4YJ6C572GABHX1N3S142</a:t>
            </a:r>
            <a:endParaRPr lang="en-US" altLang="ko-KR" sz="1200" u="sng" dirty="0">
              <a:solidFill>
                <a:srgbClr val="1155CC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5299" y="957372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국내 자동차 부품업계 관련 뉴스</a:t>
            </a:r>
            <a:endParaRPr lang="en-US" altLang="ko-KR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235300" y="2746744"/>
            <a:ext cx="2294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열린 재정 재정정보공개시스템</a:t>
            </a:r>
            <a:endParaRPr lang="en-US" altLang="ko-KR" sz="1200" b="1" dirty="0"/>
          </a:p>
        </p:txBody>
      </p:sp>
      <p:sp>
        <p:nvSpPr>
          <p:cNvPr id="19" name="직사각형 18"/>
          <p:cNvSpPr/>
          <p:nvPr/>
        </p:nvSpPr>
        <p:spPr>
          <a:xfrm>
            <a:off x="235299" y="22362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u="sng" dirty="0">
                <a:solidFill>
                  <a:srgbClr val="1155CC"/>
                </a:solidFill>
                <a:latin typeface="Arial" panose="020B0604020202020204" pitchFamily="34" charset="0"/>
                <a:hlinkClick r:id="rId2"/>
              </a:rPr>
              <a:t>https://magazine.hankyung.com/business/article/201910080712b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235299" y="3750921"/>
            <a:ext cx="75966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7"/>
              </a:rPr>
              <a:t>2021</a:t>
            </a:r>
            <a:r>
              <a:rPr lang="ko-KR" altLang="en-US" sz="1200" dirty="0">
                <a:hlinkClick r:id="rId7"/>
              </a:rPr>
              <a:t>년 전세계 전기차 </a:t>
            </a:r>
            <a:r>
              <a:rPr lang="en-US" altLang="ko-KR" sz="1200" dirty="0">
                <a:hlinkClick r:id="rId7"/>
              </a:rPr>
              <a:t>660</a:t>
            </a:r>
            <a:r>
              <a:rPr lang="ko-KR" altLang="en-US" sz="1200" dirty="0">
                <a:hlinkClick r:id="rId7"/>
              </a:rPr>
              <a:t>만대 판매</a:t>
            </a:r>
            <a:r>
              <a:rPr lang="en-US" altLang="ko-KR" sz="1200" dirty="0">
                <a:hlinkClick r:id="rId7"/>
              </a:rPr>
              <a:t>…2</a:t>
            </a:r>
            <a:r>
              <a:rPr lang="ko-KR" altLang="en-US" sz="1200" dirty="0" err="1">
                <a:hlinkClick r:id="rId7"/>
              </a:rPr>
              <a:t>년전보다</a:t>
            </a:r>
            <a:r>
              <a:rPr lang="ko-KR" altLang="en-US" sz="1200" dirty="0">
                <a:hlinkClick r:id="rId7"/>
              </a:rPr>
              <a:t> </a:t>
            </a:r>
            <a:r>
              <a:rPr lang="en-US" altLang="ko-KR" sz="1200" dirty="0">
                <a:hlinkClick r:id="rId7"/>
              </a:rPr>
              <a:t>3</a:t>
            </a:r>
            <a:r>
              <a:rPr lang="ko-KR" altLang="en-US" sz="1200" dirty="0">
                <a:hlinkClick r:id="rId7"/>
              </a:rPr>
              <a:t>배 늘어 </a:t>
            </a:r>
            <a:r>
              <a:rPr lang="en-US" altLang="ko-KR" sz="1200" dirty="0">
                <a:hlinkClick r:id="rId7"/>
              </a:rPr>
              <a:t>- </a:t>
            </a:r>
            <a:r>
              <a:rPr lang="ko-KR" altLang="en-US" sz="1200" dirty="0" err="1">
                <a:hlinkClick r:id="rId7"/>
              </a:rPr>
              <a:t>에너지신문</a:t>
            </a:r>
            <a:r>
              <a:rPr lang="ko-KR" altLang="en-US" sz="1200" dirty="0">
                <a:hlinkClick r:id="rId7"/>
              </a:rPr>
              <a:t> </a:t>
            </a:r>
            <a:r>
              <a:rPr lang="en-US" altLang="ko-KR" sz="1200" dirty="0">
                <a:hlinkClick r:id="rId7"/>
              </a:rPr>
              <a:t>(energy-news.co.kr)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235299" y="3533990"/>
            <a:ext cx="2300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2021</a:t>
            </a:r>
            <a:r>
              <a:rPr lang="ko-KR" altLang="en-US" sz="1200" b="1" dirty="0"/>
              <a:t>년 전기차 판매 증가 추세</a:t>
            </a:r>
            <a:endParaRPr lang="en-US" altLang="ko-KR" sz="1200" b="1" dirty="0"/>
          </a:p>
        </p:txBody>
      </p:sp>
      <p:sp>
        <p:nvSpPr>
          <p:cNvPr id="22" name="직사각형 21"/>
          <p:cNvSpPr/>
          <p:nvPr/>
        </p:nvSpPr>
        <p:spPr>
          <a:xfrm>
            <a:off x="235299" y="4512783"/>
            <a:ext cx="6528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u="sng" dirty="0">
                <a:solidFill>
                  <a:srgbClr val="1155CC"/>
                </a:solidFill>
                <a:latin typeface="Arial" panose="020B0604020202020204" pitchFamily="34" charset="0"/>
                <a:hlinkClick r:id="rId8"/>
              </a:rPr>
              <a:t>https://search.naver.com/search.naver?where=video&amp;sm=tab_jum&amp;query=%ED%8F%AD%EC%8A%A4%EB%B0%94%EA%B2%90+%EC%A0%84%EA%B8%B0%EC%B0%A8&amp;nso=so%3Ar%2Cp%3Afrom20150921to20151020%2Ca%3Aall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235299" y="4310741"/>
            <a:ext cx="2249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폭스바겐 배기가스 조작 사건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0609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0424" y="2734524"/>
            <a:ext cx="606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latin typeface="+mj-lt"/>
              </a:rPr>
              <a:t>감사합니다 </a:t>
            </a:r>
            <a:r>
              <a:rPr lang="en-US" altLang="ko-KR" sz="7200" dirty="0">
                <a:latin typeface="+mj-lt"/>
                <a:sym typeface="Wingdings" panose="05000000000000000000" pitchFamily="2" charset="2"/>
              </a:rPr>
              <a:t></a:t>
            </a:r>
            <a:endParaRPr lang="en-US" altLang="ko-KR" sz="7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3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845306" y="2045576"/>
            <a:ext cx="3855451" cy="4042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9217" y="4382702"/>
            <a:ext cx="3855451" cy="1649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09852" y="1986612"/>
            <a:ext cx="3855451" cy="1649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85157" y="967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개발환경 및 </a:t>
            </a:r>
            <a:r>
              <a:rPr lang="ko-KR" altLang="en-US" sz="2800" b="1" dirty="0" smtClean="0"/>
              <a:t>주제 선정</a:t>
            </a:r>
            <a:endParaRPr lang="ko-KR" altLang="en-US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  </a:t>
            </a:r>
            <a:r>
              <a:rPr lang="en-US" altLang="ko-KR" sz="2800" b="1" dirty="0"/>
              <a:t>1.1 </a:t>
            </a:r>
            <a:r>
              <a:rPr lang="ko-KR" altLang="en-US" sz="2800" b="1" dirty="0"/>
              <a:t>개발환경</a:t>
            </a:r>
          </a:p>
        </p:txBody>
      </p:sp>
      <p:pic>
        <p:nvPicPr>
          <p:cNvPr id="26" name="내용 개체 틀 2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62" y="4312778"/>
            <a:ext cx="2892656" cy="1446328"/>
          </a:xfrm>
        </p:spPr>
      </p:pic>
      <p:grpSp>
        <p:nvGrpSpPr>
          <p:cNvPr id="22" name="그룹 1004"/>
          <p:cNvGrpSpPr/>
          <p:nvPr/>
        </p:nvGrpSpPr>
        <p:grpSpPr>
          <a:xfrm>
            <a:off x="1945547" y="2205968"/>
            <a:ext cx="1280003" cy="1420262"/>
            <a:chOff x="11013607" y="2391194"/>
            <a:chExt cx="1971370" cy="1971370"/>
          </a:xfrm>
        </p:grpSpPr>
        <p:pic>
          <p:nvPicPr>
            <p:cNvPr id="23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3607" y="2391194"/>
              <a:ext cx="1971370" cy="197137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225550" y="2554721"/>
            <a:ext cx="278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파이썬</a:t>
            </a:r>
            <a:endParaRPr lang="en-US" altLang="ko-KR" dirty="0" smtClean="0"/>
          </a:p>
          <a:p>
            <a:r>
              <a:rPr lang="en-US" altLang="ko-KR" dirty="0" err="1" smtClean="0"/>
              <a:t>Ver</a:t>
            </a:r>
            <a:r>
              <a:rPr lang="en-US" altLang="ko-KR" dirty="0" smtClean="0"/>
              <a:t>=3.10.4 </a:t>
            </a:r>
            <a:r>
              <a:rPr lang="en-US" altLang="ko-KR" dirty="0"/>
              <a:t>64-bit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385224" y="4953421"/>
            <a:ext cx="278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VSCODE</a:t>
            </a:r>
          </a:p>
          <a:p>
            <a:r>
              <a:rPr lang="en-US" altLang="ko-KR" dirty="0" err="1" smtClean="0"/>
              <a:t>Ver</a:t>
            </a:r>
            <a:r>
              <a:rPr lang="en-US" altLang="ko-KR" dirty="0" smtClean="0"/>
              <a:t>=1.67.1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34" y="4794069"/>
            <a:ext cx="965037" cy="96503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16" y="2650097"/>
            <a:ext cx="3276679" cy="10198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85568" y="1732696"/>
            <a:ext cx="704017" cy="5078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언어</a:t>
            </a:r>
            <a:endParaRPr lang="ko-KR" altLang="en-US" sz="2000" b="1" dirty="0"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87483" y="4107767"/>
            <a:ext cx="1043876" cy="49449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사용 툴</a:t>
            </a:r>
            <a:endParaRPr lang="ko-KR" altLang="en-US" sz="2000" b="1" dirty="0"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21488" y="1746033"/>
            <a:ext cx="1903085" cy="49449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맑은 고딕" panose="020B0503020000020004" pitchFamily="50" charset="-127"/>
              </a:rPr>
              <a:t>분석</a:t>
            </a:r>
            <a:r>
              <a:rPr lang="en-US" altLang="ko-KR" sz="2000" b="1" dirty="0">
                <a:latin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및 시각화</a:t>
            </a:r>
            <a:endParaRPr lang="ko-KR" altLang="en-US" sz="20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62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17636" r="12519" b="16723"/>
          <a:stretch/>
        </p:blipFill>
        <p:spPr>
          <a:xfrm>
            <a:off x="2823921" y="1801943"/>
            <a:ext cx="5968722" cy="4998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2266" y="137973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251136" y="2884465"/>
            <a:ext cx="1420929" cy="4629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002761" y="4476950"/>
            <a:ext cx="1291416" cy="4931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714436" y="5828695"/>
            <a:ext cx="1420929" cy="5937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962569" y="2500664"/>
            <a:ext cx="1005048" cy="5159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 rot="5400000">
            <a:off x="4016438" y="4913076"/>
            <a:ext cx="899089" cy="52752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277" y="53810"/>
            <a:ext cx="74287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개발환경 및 </a:t>
            </a:r>
            <a:r>
              <a:rPr lang="ko-KR" altLang="en-US" sz="2800" b="1" dirty="0" smtClean="0"/>
              <a:t>주제 선정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r>
              <a:rPr lang="en-US" altLang="ko-KR" sz="2800" b="1" dirty="0" smtClean="0"/>
              <a:t> 1.2 </a:t>
            </a:r>
            <a:r>
              <a:rPr lang="ko-KR" altLang="en-US" sz="2800" b="1" dirty="0" smtClean="0"/>
              <a:t>주제 </a:t>
            </a:r>
            <a:r>
              <a:rPr lang="ko-KR" altLang="en-US" sz="2800" b="1" dirty="0"/>
              <a:t>선정을 위한 키워드 </a:t>
            </a:r>
            <a:r>
              <a:rPr lang="ko-KR" altLang="en-US" sz="2800" b="1" dirty="0" smtClean="0"/>
              <a:t>분석</a:t>
            </a: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네이버 </a:t>
            </a:r>
            <a:r>
              <a:rPr lang="en-US" altLang="ko-KR" sz="2000" dirty="0"/>
              <a:t>‘</a:t>
            </a:r>
            <a:r>
              <a:rPr lang="ko-KR" altLang="en-US" sz="2000" dirty="0"/>
              <a:t>전기차</a:t>
            </a:r>
            <a:r>
              <a:rPr lang="en-US" altLang="ko-KR" sz="2000" dirty="0"/>
              <a:t>‘ </a:t>
            </a:r>
            <a:r>
              <a:rPr lang="ko-KR" altLang="en-US" sz="2000" dirty="0"/>
              <a:t>워드 </a:t>
            </a:r>
            <a:r>
              <a:rPr lang="ko-KR" altLang="en-US" sz="2000" dirty="0" err="1"/>
              <a:t>클라우드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972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t="22152" r="16142" b="15841"/>
          <a:stretch/>
        </p:blipFill>
        <p:spPr>
          <a:xfrm>
            <a:off x="1497203" y="1597687"/>
            <a:ext cx="9539218" cy="464233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443823" y="3095421"/>
            <a:ext cx="1995971" cy="5581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850328" y="2410704"/>
            <a:ext cx="1486316" cy="3444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rot="5400000">
            <a:off x="8463507" y="2706183"/>
            <a:ext cx="1132358" cy="3315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279530" y="2972759"/>
            <a:ext cx="1486316" cy="2309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740948" y="2370756"/>
            <a:ext cx="1171409" cy="3444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2277" y="53810"/>
            <a:ext cx="74287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개발환경 및 </a:t>
            </a:r>
            <a:r>
              <a:rPr lang="ko-KR" altLang="en-US" sz="2800" b="1" dirty="0" smtClean="0"/>
              <a:t>주제 선정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r>
              <a:rPr lang="en-US" altLang="ko-KR" sz="2800" b="1" dirty="0" smtClean="0"/>
              <a:t> 1.2 </a:t>
            </a:r>
            <a:r>
              <a:rPr lang="ko-KR" altLang="en-US" sz="2800" b="1" dirty="0" smtClean="0"/>
              <a:t>주제 </a:t>
            </a:r>
            <a:r>
              <a:rPr lang="ko-KR" altLang="en-US" sz="2800" b="1" dirty="0"/>
              <a:t>선정을 위한 키워드 </a:t>
            </a:r>
            <a:r>
              <a:rPr lang="ko-KR" altLang="en-US" sz="2800" b="1" dirty="0" smtClean="0"/>
              <a:t>분석</a:t>
            </a: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smtClean="0"/>
              <a:t>매일경제 </a:t>
            </a:r>
            <a:r>
              <a:rPr lang="en-US" altLang="ko-KR" sz="2000" dirty="0"/>
              <a:t>‘</a:t>
            </a:r>
            <a:r>
              <a:rPr lang="ko-KR" altLang="en-US" sz="2000" dirty="0"/>
              <a:t>전기차</a:t>
            </a:r>
            <a:r>
              <a:rPr lang="en-US" altLang="ko-KR" sz="2000" dirty="0"/>
              <a:t>‘ </a:t>
            </a:r>
            <a:r>
              <a:rPr lang="ko-KR" altLang="en-US" sz="2000" dirty="0"/>
              <a:t>워드 </a:t>
            </a:r>
            <a:r>
              <a:rPr lang="ko-KR" altLang="en-US" sz="2000" dirty="0" err="1"/>
              <a:t>클라우드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171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1927" y="110559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87" y="1521363"/>
            <a:ext cx="5269549" cy="502687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 rot="5400000">
            <a:off x="2952522" y="3787380"/>
            <a:ext cx="2115238" cy="6270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078994" y="1916577"/>
            <a:ext cx="1149790" cy="3787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96428" y="5553169"/>
            <a:ext cx="1191659" cy="3846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38381" y="6005078"/>
            <a:ext cx="945466" cy="2855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50010" y="5608254"/>
            <a:ext cx="905036" cy="4182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2277" y="53810"/>
            <a:ext cx="74287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개발환경 및 </a:t>
            </a:r>
            <a:r>
              <a:rPr lang="ko-KR" altLang="en-US" sz="2800" b="1" dirty="0" smtClean="0"/>
              <a:t>주제 선정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r>
              <a:rPr lang="en-US" altLang="ko-KR" sz="2800" b="1" dirty="0" smtClean="0"/>
              <a:t> 1.2 </a:t>
            </a:r>
            <a:r>
              <a:rPr lang="ko-KR" altLang="en-US" sz="2800" b="1" dirty="0" smtClean="0"/>
              <a:t>주제 </a:t>
            </a:r>
            <a:r>
              <a:rPr lang="ko-KR" altLang="en-US" sz="2800" b="1" dirty="0"/>
              <a:t>선정을 위한 키워드 </a:t>
            </a:r>
            <a:r>
              <a:rPr lang="ko-KR" altLang="en-US" sz="2800" b="1" dirty="0" smtClean="0"/>
              <a:t>분석</a:t>
            </a: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구글 </a:t>
            </a:r>
            <a:r>
              <a:rPr lang="en-US" altLang="ko-KR" sz="2000" dirty="0"/>
              <a:t>‘</a:t>
            </a:r>
            <a:r>
              <a:rPr lang="ko-KR" altLang="en-US" sz="2000" dirty="0"/>
              <a:t>전기차</a:t>
            </a:r>
            <a:r>
              <a:rPr lang="en-US" altLang="ko-KR" sz="2000" dirty="0"/>
              <a:t>‘ </a:t>
            </a:r>
            <a:r>
              <a:rPr lang="ko-KR" altLang="en-US" sz="2000" dirty="0"/>
              <a:t>워드 </a:t>
            </a:r>
            <a:r>
              <a:rPr lang="ko-KR" altLang="en-US" sz="2000" dirty="0" err="1"/>
              <a:t>클라우드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864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14C372C-CCC4-ADB4-31B7-1FC7E7AFB636}"/>
              </a:ext>
            </a:extLst>
          </p:cNvPr>
          <p:cNvGrpSpPr/>
          <p:nvPr/>
        </p:nvGrpSpPr>
        <p:grpSpPr>
          <a:xfrm>
            <a:off x="161761" y="1946188"/>
            <a:ext cx="6848640" cy="4683211"/>
            <a:chOff x="319489" y="1121263"/>
            <a:chExt cx="11497938" cy="5541399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5" t="6902" r="23079" b="5937"/>
            <a:stretch/>
          </p:blipFill>
          <p:spPr>
            <a:xfrm>
              <a:off x="8261828" y="1871727"/>
              <a:ext cx="3555599" cy="479093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63" t="5206" r="29614" b="5240"/>
            <a:stretch/>
          </p:blipFill>
          <p:spPr>
            <a:xfrm>
              <a:off x="4308394" y="1871727"/>
              <a:ext cx="3533779" cy="4790932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62" t="16845" r="13704" b="17434"/>
            <a:stretch/>
          </p:blipFill>
          <p:spPr>
            <a:xfrm>
              <a:off x="335987" y="1871727"/>
              <a:ext cx="3502144" cy="479093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269995" y="1473715"/>
              <a:ext cx="3547432" cy="51889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294742" y="1473715"/>
              <a:ext cx="3547432" cy="51889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9489" y="1473716"/>
              <a:ext cx="3547432" cy="51889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66190" y="1121263"/>
              <a:ext cx="1745845" cy="7308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환경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17992" y="1163842"/>
              <a:ext cx="1927335" cy="7308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기술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43293" y="1163842"/>
              <a:ext cx="1927333" cy="7308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/>
                <a:t>경제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606308" y="2397454"/>
              <a:ext cx="1652918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/>
                <a:t>소폭 상승세</a:t>
              </a:r>
              <a:endParaRPr lang="ko-KR" altLang="en-US" sz="12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026888" y="2891994"/>
              <a:ext cx="1652918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/>
                <a:t>외국계 매수</a:t>
              </a:r>
              <a:endParaRPr lang="ko-KR" altLang="en-US" sz="12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606308" y="3883521"/>
              <a:ext cx="1400725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매수 유입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586361" y="2389001"/>
              <a:ext cx="1282511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삼성 SDI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77461" y="2397454"/>
              <a:ext cx="1059213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친환경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96055" y="4592661"/>
              <a:ext cx="1652918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/>
                <a:t>코스닥 시장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606308" y="5430241"/>
              <a:ext cx="1400725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주식 상승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060533" y="5923996"/>
              <a:ext cx="1652918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/>
                <a:t>주가 등락률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73369" y="3144858"/>
              <a:ext cx="1400725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탄소 중립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1683" y="3966217"/>
              <a:ext cx="1059213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재활용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34485" y="3107847"/>
              <a:ext cx="1059213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그래핀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689940" y="2258250"/>
              <a:ext cx="1059213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배터리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803568" y="4592661"/>
              <a:ext cx="807020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개발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447612" y="4994995"/>
              <a:ext cx="807020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리튬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728049" y="3514189"/>
              <a:ext cx="807020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/>
                <a:t>전기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96519" y="5923996"/>
              <a:ext cx="1311406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전기차로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640679" y="5575094"/>
              <a:ext cx="1311406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/>
                <a:t>폐배터리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24307" y="4869213"/>
              <a:ext cx="1311406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환경오염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265670" y="3997100"/>
              <a:ext cx="1652918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전기차 충전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77461" y="5832144"/>
              <a:ext cx="1311406" cy="38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err="1"/>
                <a:t>폐배터리</a:t>
              </a:r>
              <a:endParaRPr lang="ko-KR" altLang="en-US" sz="12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882" y="2873914"/>
            <a:ext cx="4880634" cy="229720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173716" y="5167763"/>
            <a:ext cx="489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전기차 관련 카테고리별로</a:t>
            </a:r>
            <a:endParaRPr lang="en-US" altLang="ko-KR" sz="1400" b="1" dirty="0" smtClean="0"/>
          </a:p>
          <a:p>
            <a:r>
              <a:rPr lang="ko-KR" altLang="en-US" sz="1400" b="1" dirty="0" smtClean="0">
                <a:solidFill>
                  <a:schemeClr val="accent5"/>
                </a:solidFill>
              </a:rPr>
              <a:t>워드 </a:t>
            </a:r>
            <a:r>
              <a:rPr lang="ko-KR" altLang="en-US" sz="1400" b="1" dirty="0" err="1" smtClean="0">
                <a:solidFill>
                  <a:schemeClr val="accent5"/>
                </a:solidFill>
              </a:rPr>
              <a:t>클라우드를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 제작</a:t>
            </a:r>
            <a:r>
              <a:rPr lang="ko-KR" altLang="en-US" sz="1400" b="1" dirty="0" smtClean="0"/>
              <a:t>하는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 </a:t>
            </a:r>
            <a:r>
              <a:rPr lang="ko-KR" altLang="en-US" sz="1400" b="1" dirty="0" smtClean="0"/>
              <a:t>기능 구현</a:t>
            </a:r>
            <a:endParaRPr lang="en-US" altLang="ko-KR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6557" y="-52870"/>
            <a:ext cx="74287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개발환경 및 </a:t>
            </a:r>
            <a:r>
              <a:rPr lang="ko-KR" altLang="en-US" sz="2800" b="1" dirty="0" smtClean="0"/>
              <a:t>주제 선정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r>
              <a:rPr lang="en-US" altLang="ko-KR" sz="2800" b="1" dirty="0" smtClean="0"/>
              <a:t> 1.3 </a:t>
            </a:r>
            <a:r>
              <a:rPr lang="ko-KR" altLang="en-US" sz="2800" b="1" dirty="0"/>
              <a:t>전기차 관련 카테고리 키워드 </a:t>
            </a:r>
            <a:r>
              <a:rPr lang="ko-KR" altLang="en-US" sz="2800" b="1" dirty="0" smtClean="0"/>
              <a:t>추출</a:t>
            </a: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 smtClean="0"/>
              <a:t>카테고리별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전기차</a:t>
            </a:r>
            <a:r>
              <a:rPr lang="en-US" altLang="ko-KR" sz="2000" dirty="0" smtClean="0"/>
              <a:t>‘ </a:t>
            </a:r>
            <a:r>
              <a:rPr lang="ko-KR" altLang="en-US" sz="2000" dirty="0" smtClean="0"/>
              <a:t>워드 </a:t>
            </a:r>
            <a:r>
              <a:rPr lang="ko-KR" altLang="en-US" sz="2000" dirty="0" err="1" smtClean="0"/>
              <a:t>클라우드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559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5987" y="1854749"/>
            <a:ext cx="11481440" cy="4868871"/>
            <a:chOff x="335987" y="1163841"/>
            <a:chExt cx="11481440" cy="549882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5" t="6902" r="23079" b="5937"/>
            <a:stretch/>
          </p:blipFill>
          <p:spPr>
            <a:xfrm>
              <a:off x="8261828" y="1871727"/>
              <a:ext cx="3555599" cy="479093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63" t="5206" r="29614" b="5240"/>
            <a:stretch/>
          </p:blipFill>
          <p:spPr>
            <a:xfrm>
              <a:off x="4308394" y="1871727"/>
              <a:ext cx="3533779" cy="4790932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62" t="16845" r="13704" b="17434"/>
            <a:stretch/>
          </p:blipFill>
          <p:spPr>
            <a:xfrm>
              <a:off x="335987" y="1871727"/>
              <a:ext cx="3502144" cy="47909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66092" y="1163841"/>
              <a:ext cx="1454226" cy="7078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/>
                <a:t>환경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41345" y="1163841"/>
              <a:ext cx="1454226" cy="7078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/>
                <a:t>기술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16598" y="1163841"/>
              <a:ext cx="1454226" cy="70788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/>
                <a:t>경제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557" y="-52870"/>
            <a:ext cx="74287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개발환경 및 </a:t>
            </a:r>
            <a:r>
              <a:rPr lang="ko-KR" altLang="en-US" sz="2800" b="1" dirty="0" smtClean="0"/>
              <a:t>주제 선정</a:t>
            </a:r>
            <a:endParaRPr lang="en-US" altLang="ko-KR" sz="2800" b="1" dirty="0" smtClean="0"/>
          </a:p>
          <a:p>
            <a:pPr>
              <a:lnSpc>
                <a:spcPct val="150000"/>
              </a:lnSpc>
            </a:pPr>
            <a:r>
              <a:rPr lang="en-US" altLang="ko-KR" sz="2800" b="1" dirty="0" smtClean="0"/>
              <a:t> 1.3 </a:t>
            </a:r>
            <a:r>
              <a:rPr lang="ko-KR" altLang="en-US" sz="2800" b="1" dirty="0"/>
              <a:t>전기차 관련 카테고리 키워드 </a:t>
            </a:r>
            <a:r>
              <a:rPr lang="ko-KR" altLang="en-US" sz="2800" b="1" dirty="0" smtClean="0"/>
              <a:t>추출</a:t>
            </a: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 smtClean="0"/>
              <a:t>카테고리별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전기차</a:t>
            </a:r>
            <a:r>
              <a:rPr lang="en-US" altLang="ko-KR" sz="2000" dirty="0" smtClean="0"/>
              <a:t>‘ </a:t>
            </a:r>
            <a:r>
              <a:rPr lang="ko-KR" altLang="en-US" sz="2000" dirty="0" smtClean="0"/>
              <a:t>워드 </a:t>
            </a:r>
            <a:r>
              <a:rPr lang="ko-KR" altLang="en-US" sz="2000" dirty="0" err="1" smtClean="0"/>
              <a:t>클라우드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766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098" y="-82108"/>
            <a:ext cx="7705282" cy="186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>
                <a:latin typeface="맑은 고딕" panose="020B0503020000020004" pitchFamily="50" charset="-127"/>
              </a:rPr>
              <a:t>국내 전기차 현황 및 주가 비교분석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  </a:t>
            </a:r>
            <a:r>
              <a:rPr lang="en-US" altLang="ko-KR" sz="2800" b="1" dirty="0"/>
              <a:t>2.1 </a:t>
            </a:r>
            <a:r>
              <a:rPr lang="ko-KR" altLang="en-US" sz="2800" b="1" dirty="0"/>
              <a:t>전기차 보급률 </a:t>
            </a:r>
            <a:r>
              <a:rPr lang="ko-KR" altLang="en-US" sz="2800" b="1" dirty="0" smtClean="0"/>
              <a:t>현황</a:t>
            </a:r>
            <a:endParaRPr lang="en-US" altLang="ko-KR" sz="700" b="1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- </a:t>
            </a:r>
            <a:r>
              <a:rPr lang="ko-KR" altLang="en-US" sz="2400" dirty="0"/>
              <a:t>국내 </a:t>
            </a:r>
            <a:r>
              <a:rPr lang="ko-KR" altLang="en-US" sz="2400" dirty="0" err="1"/>
              <a:t>전지역</a:t>
            </a:r>
            <a:r>
              <a:rPr lang="ko-KR" altLang="en-US" sz="2400" dirty="0"/>
              <a:t> </a:t>
            </a:r>
            <a:r>
              <a:rPr lang="en-US" altLang="ko-KR" sz="2400" dirty="0"/>
              <a:t>(2019</a:t>
            </a:r>
            <a:r>
              <a:rPr lang="ko-KR" altLang="en-US" sz="2400" dirty="0"/>
              <a:t>년 </a:t>
            </a:r>
            <a:r>
              <a:rPr lang="en-US" altLang="ko-KR" sz="2400" dirty="0"/>
              <a:t>~ 2022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9" y="1772697"/>
            <a:ext cx="11759609" cy="4989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47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845</Words>
  <Application>Microsoft Office PowerPoint</Application>
  <PresentationFormat>와이드스크린</PresentationFormat>
  <Paragraphs>145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맑은 고딕</vt:lpstr>
      <vt:lpstr>새굴림</vt:lpstr>
      <vt:lpstr>Arial</vt:lpstr>
      <vt:lpstr>Wingdings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ASIA-11</dc:creator>
  <cp:lastModifiedBy>ASIA-08</cp:lastModifiedBy>
  <cp:revision>105</cp:revision>
  <dcterms:created xsi:type="dcterms:W3CDTF">2022-05-13T07:37:28Z</dcterms:created>
  <dcterms:modified xsi:type="dcterms:W3CDTF">2022-05-19T08:23:48Z</dcterms:modified>
</cp:coreProperties>
</file>